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59" r:id="rId3"/>
    <p:sldId id="261" r:id="rId4"/>
    <p:sldId id="258" r:id="rId5"/>
    <p:sldId id="267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A1"/>
    <a:srgbClr val="B39F6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199EE-A658-423E-ADDD-C4BAD21CAE7B}" type="datetimeFigureOut">
              <a:rPr lang="en-GB" smtClean="0"/>
              <a:pPr/>
              <a:t>30/06/2011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E26C0-E7BC-4075-8673-E30AD29DF8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37459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1BD64-EDA2-47F3-AEBB-FEA73DDE0326}" type="datetimeFigureOut">
              <a:rPr lang="en-GB" smtClean="0"/>
              <a:pPr/>
              <a:t>30/06/2011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91BB-68DA-48A2-B34B-FD176539F5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17497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02433"/>
            <a:ext cx="7920880" cy="1082551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260576"/>
            <a:ext cx="7920880" cy="182460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B39F6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1033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sz="2000" dirty="0" smtClean="0"/>
              <a:t>Subtitle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563" indent="-182563">
              <a:defRPr/>
            </a:lvl1pPr>
            <a:lvl2pPr marL="357188" indent="-174625">
              <a:defRPr/>
            </a:lvl2pPr>
            <a:lvl3pPr marL="539750" indent="-182563">
              <a:defRPr/>
            </a:lvl3pPr>
            <a:lvl4pPr marL="712788" indent="-173038">
              <a:defRPr/>
            </a:lvl4pPr>
            <a:lvl5pPr marL="895350" indent="-18256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E4604F9-8C9A-4B1E-AD89-8F8BF12C3BA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96768" y="1025304"/>
            <a:ext cx="7344816" cy="0"/>
          </a:xfrm>
          <a:prstGeom prst="line">
            <a:avLst/>
          </a:prstGeom>
          <a:ln w="28575">
            <a:solidFill>
              <a:srgbClr val="B39F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6402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406900"/>
            <a:ext cx="7883153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906713"/>
            <a:ext cx="78831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188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E4604F9-8C9A-4B1E-AD89-8F8BF12C3BA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7450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sz="2000" dirty="0" smtClean="0"/>
              <a:t>Subtitle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600200"/>
            <a:ext cx="3884240" cy="45259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93384" cy="452596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18520" y="6237312"/>
            <a:ext cx="2133600" cy="484163"/>
          </a:xfrm>
        </p:spPr>
        <p:txBody>
          <a:bodyPr/>
          <a:lstStyle>
            <a:lvl1pPr algn="ctr">
              <a:defRPr/>
            </a:lvl1pPr>
          </a:lstStyle>
          <a:p>
            <a:fld id="{EE4604F9-8C9A-4B1E-AD89-8F8BF12C3BA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96768" y="1025304"/>
            <a:ext cx="7344816" cy="0"/>
          </a:xfrm>
          <a:prstGeom prst="line">
            <a:avLst/>
          </a:prstGeom>
          <a:ln w="28575">
            <a:solidFill>
              <a:srgbClr val="B39F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740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sz="2000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388582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2268562"/>
            <a:ext cx="388582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62"/>
            <a:ext cx="3896559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3896559" cy="395018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196768" y="1025304"/>
            <a:ext cx="7344816" cy="0"/>
          </a:xfrm>
          <a:prstGeom prst="line">
            <a:avLst/>
          </a:prstGeom>
          <a:ln w="28575">
            <a:solidFill>
              <a:srgbClr val="B39F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06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96768" y="1025304"/>
            <a:ext cx="7344816" cy="0"/>
          </a:xfrm>
          <a:prstGeom prst="line">
            <a:avLst/>
          </a:prstGeom>
          <a:ln w="28575">
            <a:solidFill>
              <a:srgbClr val="B39F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73071" y="267667"/>
            <a:ext cx="7459369" cy="750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sz="2000" dirty="0" smtClean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9219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8800"/>
            <a:ext cx="4957390" cy="44973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560" y="1628800"/>
            <a:ext cx="285395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96768" y="1025304"/>
            <a:ext cx="7344816" cy="0"/>
          </a:xfrm>
          <a:prstGeom prst="line">
            <a:avLst/>
          </a:prstGeom>
          <a:ln w="28575">
            <a:solidFill>
              <a:srgbClr val="B39F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073071" y="267667"/>
            <a:ext cx="7459369" cy="750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sz="2000" dirty="0" smtClean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1422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99592" y="3176400"/>
            <a:ext cx="7416824" cy="0"/>
          </a:xfrm>
          <a:prstGeom prst="line">
            <a:avLst/>
          </a:prstGeom>
          <a:ln w="28575">
            <a:solidFill>
              <a:srgbClr val="B39F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27585" y="2425734"/>
            <a:ext cx="7488831" cy="750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645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3071" y="267667"/>
            <a:ext cx="7459369" cy="750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79208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B39F6D"/>
                </a:solidFill>
                <a:latin typeface="DaxPro-Regular" pitchFamily="50" charset="0"/>
              </a:defRPr>
            </a:lvl1pPr>
          </a:lstStyle>
          <a:p>
            <a:fld id="{EE4604F9-8C9A-4B1E-AD89-8F8BF12C3BA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914400" cy="91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640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8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066A1"/>
          </a:solidFill>
          <a:latin typeface="DaxPro-Regular" pitchFamily="50" charset="0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0"/>
        </a:spcBef>
        <a:buClr>
          <a:srgbClr val="B39F6D"/>
        </a:buClr>
        <a:buFont typeface="Wingdings" pitchFamily="2" charset="2"/>
        <a:buChar char="§"/>
        <a:defRPr sz="1600" kern="1200">
          <a:solidFill>
            <a:srgbClr val="0066A1"/>
          </a:solidFill>
          <a:latin typeface="DaxPro-Regular" pitchFamily="50" charset="0"/>
          <a:ea typeface="+mn-ea"/>
          <a:cs typeface="+mn-cs"/>
        </a:defRPr>
      </a:lvl1pPr>
      <a:lvl2pPr marL="357188" indent="-174625" algn="l" defTabSz="914400" rtl="0" eaLnBrk="1" latinLnBrk="0" hangingPunct="1">
        <a:lnSpc>
          <a:spcPct val="100000"/>
        </a:lnSpc>
        <a:spcBef>
          <a:spcPts val="0"/>
        </a:spcBef>
        <a:buClr>
          <a:srgbClr val="B39F6D"/>
        </a:buClr>
        <a:buFont typeface="Wingdings" pitchFamily="2" charset="2"/>
        <a:buChar char="§"/>
        <a:defRPr sz="1400" kern="1200">
          <a:solidFill>
            <a:srgbClr val="0066A1"/>
          </a:solidFill>
          <a:latin typeface="DaxPro-Regular" pitchFamily="50" charset="0"/>
          <a:ea typeface="+mn-ea"/>
          <a:cs typeface="+mn-cs"/>
        </a:defRPr>
      </a:lvl2pPr>
      <a:lvl3pPr marL="539750" indent="-182563" algn="l" defTabSz="914400" rtl="0" eaLnBrk="1" latinLnBrk="0" hangingPunct="1">
        <a:lnSpc>
          <a:spcPct val="100000"/>
        </a:lnSpc>
        <a:spcBef>
          <a:spcPts val="0"/>
        </a:spcBef>
        <a:buClr>
          <a:srgbClr val="B39F6D"/>
        </a:buClr>
        <a:buFont typeface="Wingdings" pitchFamily="2" charset="2"/>
        <a:buChar char="§"/>
        <a:defRPr sz="1200" kern="1200">
          <a:solidFill>
            <a:srgbClr val="0066A1"/>
          </a:solidFill>
          <a:latin typeface="DaxPro-Regular" pitchFamily="50" charset="0"/>
          <a:ea typeface="+mn-ea"/>
          <a:cs typeface="+mn-cs"/>
        </a:defRPr>
      </a:lvl3pPr>
      <a:lvl4pPr marL="712788" indent="-173038" algn="l" defTabSz="914400" rtl="0" eaLnBrk="1" latinLnBrk="0" hangingPunct="1">
        <a:lnSpc>
          <a:spcPct val="100000"/>
        </a:lnSpc>
        <a:spcBef>
          <a:spcPts val="0"/>
        </a:spcBef>
        <a:buClr>
          <a:srgbClr val="B39F6D"/>
        </a:buClr>
        <a:buFont typeface="Wingdings" pitchFamily="2" charset="2"/>
        <a:buChar char="§"/>
        <a:defRPr sz="1100" kern="1200">
          <a:solidFill>
            <a:srgbClr val="0066A1"/>
          </a:solidFill>
          <a:latin typeface="DaxPro-Regular" pitchFamily="50" charset="0"/>
          <a:ea typeface="+mn-ea"/>
          <a:cs typeface="+mn-cs"/>
        </a:defRPr>
      </a:lvl4pPr>
      <a:lvl5pPr marL="895350" indent="-182563" algn="l" defTabSz="914400" rtl="0" eaLnBrk="1" latinLnBrk="0" hangingPunct="1">
        <a:lnSpc>
          <a:spcPct val="100000"/>
        </a:lnSpc>
        <a:spcBef>
          <a:spcPts val="0"/>
        </a:spcBef>
        <a:buClr>
          <a:srgbClr val="B39F6D"/>
        </a:buClr>
        <a:buFont typeface="Wingdings" pitchFamily="2" charset="2"/>
        <a:buChar char="§"/>
        <a:defRPr sz="1050" kern="1200">
          <a:solidFill>
            <a:srgbClr val="0066A1"/>
          </a:solidFill>
          <a:latin typeface="DaxPro-Regular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756083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sz="2200" dirty="0" smtClean="0">
                <a:latin typeface="Arial" pitchFamily="34" charset="0"/>
                <a:cs typeface="Arial" pitchFamily="34" charset="0"/>
              </a:rPr>
              <a:t>Azhar Khan</a:t>
            </a:r>
            <a:br>
              <a:rPr lang="en-GB" sz="2200" dirty="0" smtClean="0">
                <a:latin typeface="Arial" pitchFamily="34" charset="0"/>
                <a:cs typeface="Arial" pitchFamily="34" charset="0"/>
              </a:rPr>
            </a:br>
            <a:r>
              <a:rPr lang="en-GB" sz="2200" dirty="0" smtClean="0">
                <a:latin typeface="Arial" pitchFamily="34" charset="0"/>
                <a:cs typeface="Arial" pitchFamily="34" charset="0"/>
              </a:rPr>
              <a:t>Chief Financial Officer, QIB (UK)</a:t>
            </a:r>
            <a:br>
              <a:rPr lang="en-GB" sz="2200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GB" sz="4900" b="1" dirty="0" smtClean="0">
              <a:solidFill>
                <a:srgbClr val="0066A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/>
            <a:endParaRPr lang="en-GB" sz="5600" b="1" dirty="0" smtClean="0">
              <a:solidFill>
                <a:srgbClr val="0066A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/>
            <a:r>
              <a:rPr lang="en-GB" sz="2100" dirty="0" smtClean="0">
                <a:latin typeface="Arial" pitchFamily="34" charset="0"/>
                <a:cs typeface="Arial" pitchFamily="34" charset="0"/>
              </a:rPr>
              <a:t>The 4th Biennial International Business, Banking &amp;</a:t>
            </a:r>
          </a:p>
          <a:p>
            <a:pPr algn="l"/>
            <a:r>
              <a:rPr lang="en-GB" sz="2100" dirty="0" smtClean="0">
                <a:latin typeface="Arial" pitchFamily="34" charset="0"/>
                <a:cs typeface="Arial" pitchFamily="34" charset="0"/>
              </a:rPr>
              <a:t>Finance Conference, Trinidad and Tobago  24 June 2011</a:t>
            </a:r>
            <a:endParaRPr lang="en-GB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196752"/>
            <a:ext cx="7920880" cy="1082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1268760"/>
            <a:ext cx="7920880" cy="1082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Islamic</a:t>
            </a:r>
            <a:r>
              <a:rPr kumimoji="0" lang="en-GB" sz="12800" b="1" i="0" u="none" strike="noStrike" kern="1200" cap="none" spc="0" normalizeH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Banking: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800" b="1" dirty="0" smtClean="0">
                <a:solidFill>
                  <a:srgbClr val="0066A1"/>
                </a:solidFill>
                <a:latin typeface="Arial" pitchFamily="34" charset="0"/>
                <a:ea typeface="+mj-ea"/>
                <a:cs typeface="Arial" pitchFamily="34" charset="0"/>
              </a:rPr>
              <a:t>A Gateway to </a:t>
            </a:r>
            <a:r>
              <a:rPr kumimoji="0" lang="en-GB" sz="12800" b="1" i="0" u="none" strike="noStrike" kern="1200" cap="none" spc="0" normalizeH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Opportunity</a:t>
            </a:r>
            <a:r>
              <a:rPr kumimoji="0" lang="en-GB" sz="1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1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9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QIB (UK)  -  Part of the QIB Banking Group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920880" cy="47091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Qatar Islamic Bank (QIB)</a:t>
            </a:r>
          </a:p>
          <a:p>
            <a:pPr algn="just">
              <a:lnSpc>
                <a:spcPct val="100000"/>
              </a:lnSpc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QIB is one of the largest Islamic banks in the world with global operations in 4 Islamic financial markets: Qatar, UK, Malaysia and Lebanon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QIB has a proven track record of developing and implementing Shari’a compliant financial solutions for over 28 years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The short term and long term Fitch rating of QIB is F1 and A respectively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QIB is the largest Islamic Bank in Qatar, with around 50% market share in the country’s Islamic banking sector</a:t>
            </a:r>
          </a:p>
          <a:p>
            <a:pPr algn="just">
              <a:lnSpc>
                <a:spcPct val="100000"/>
              </a:lnSpc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Provides global reach to evolving opportunities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342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3071" y="158054"/>
            <a:ext cx="7459369" cy="750666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Scope - The QIB (UK) Experience 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611560" y="1484784"/>
            <a:ext cx="7920880" cy="100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rgbClr val="B39F6D"/>
              </a:buClr>
              <a:buFont typeface="Wingdings" pitchFamily="2" charset="2"/>
              <a:buChar char="§"/>
              <a:defRPr sz="1800" kern="1200">
                <a:solidFill>
                  <a:srgbClr val="0066A1"/>
                </a:solidFill>
                <a:latin typeface="DaxPro-Regular" pitchFamily="50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rgbClr val="B39F6D"/>
              </a:buClr>
              <a:buFont typeface="Wingdings" pitchFamily="2" charset="2"/>
              <a:buChar char="§"/>
              <a:defRPr sz="1600" kern="1200">
                <a:solidFill>
                  <a:srgbClr val="0066A1"/>
                </a:solidFill>
                <a:latin typeface="DaxPro-Regular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rgbClr val="B39F6D"/>
              </a:buClr>
              <a:buFont typeface="Wingdings" pitchFamily="2" charset="2"/>
              <a:buChar char="§"/>
              <a:defRPr sz="1400" kern="1200">
                <a:solidFill>
                  <a:srgbClr val="0066A1"/>
                </a:solidFill>
                <a:latin typeface="DaxPro-Regular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rgbClr val="B39F6D"/>
              </a:buClr>
              <a:buFont typeface="Wingdings" pitchFamily="2" charset="2"/>
              <a:buChar char="§"/>
              <a:defRPr sz="1200" kern="1200">
                <a:solidFill>
                  <a:srgbClr val="0066A1"/>
                </a:solidFill>
                <a:latin typeface="DaxPro-Regular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rgbClr val="B39F6D"/>
              </a:buClr>
              <a:buFont typeface="Wingdings" pitchFamily="2" charset="2"/>
              <a:buChar char="§"/>
              <a:defRPr sz="1100" kern="1200">
                <a:solidFill>
                  <a:srgbClr val="0066A1"/>
                </a:solidFill>
                <a:latin typeface="DaxPro-Regular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algn="just">
              <a:lnSpc>
                <a:spcPct val="100000"/>
              </a:lnSpc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Islamic Banking products can be used across the spectrum of Investment Banking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180975" indent="-180975" algn="just">
              <a:lnSpc>
                <a:spcPct val="100000"/>
              </a:lnSpc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Diverse market and investor base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1009650" y="2780928"/>
            <a:ext cx="7018734" cy="3312368"/>
            <a:chOff x="1009650" y="2780928"/>
            <a:chExt cx="7018734" cy="3312368"/>
          </a:xfrm>
        </p:grpSpPr>
        <p:pic>
          <p:nvPicPr>
            <p:cNvPr id="23" name="Picture 6" descr="Logo - jpeg format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25386" y="2780928"/>
              <a:ext cx="797504" cy="79495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pic>
        <p:sp>
          <p:nvSpPr>
            <p:cNvPr id="29" name="Bent-Up Arrow 28"/>
            <p:cNvSpPr/>
            <p:nvPr/>
          </p:nvSpPr>
          <p:spPr bwMode="auto">
            <a:xfrm flipH="1" flipV="1">
              <a:off x="2520344" y="3286249"/>
              <a:ext cx="1462271" cy="358775"/>
            </a:xfrm>
            <a:prstGeom prst="bentUpArrow">
              <a:avLst/>
            </a:prstGeom>
            <a:solidFill>
              <a:srgbClr val="B39F6D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/>
            </a:p>
          </p:txBody>
        </p:sp>
        <p:sp>
          <p:nvSpPr>
            <p:cNvPr id="30" name="Bent-Up Arrow 29"/>
            <p:cNvSpPr/>
            <p:nvPr/>
          </p:nvSpPr>
          <p:spPr bwMode="auto">
            <a:xfrm flipV="1">
              <a:off x="5055440" y="3285048"/>
              <a:ext cx="1454352" cy="359976"/>
            </a:xfrm>
            <a:prstGeom prst="bentUpArrow">
              <a:avLst/>
            </a:prstGeom>
            <a:solidFill>
              <a:srgbClr val="B39F6D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1015033" y="4008066"/>
              <a:ext cx="1528206" cy="1223962"/>
            </a:xfrm>
            <a:prstGeom prst="roundRect">
              <a:avLst/>
            </a:prstGeom>
            <a:solidFill>
              <a:srgbClr val="0066A1"/>
            </a:solidFill>
            <a:ln>
              <a:solidFill>
                <a:srgbClr val="0066A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 sz="1100" dirty="0">
                  <a:latin typeface="Arial" pitchFamily="34" charset="0"/>
                  <a:cs typeface="Arial" pitchFamily="34" charset="0"/>
                </a:rPr>
                <a:t>Mutual </a:t>
              </a: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funds</a:t>
              </a:r>
            </a:p>
            <a:p>
              <a:pPr algn="ctr"/>
              <a:endParaRPr lang="en-GB" sz="1100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1100" dirty="0">
                  <a:latin typeface="Arial" pitchFamily="34" charset="0"/>
                  <a:cs typeface="Arial" pitchFamily="34" charset="0"/>
                </a:rPr>
                <a:t>Private </a:t>
              </a: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equity</a:t>
              </a:r>
            </a:p>
            <a:p>
              <a:pPr algn="ctr"/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Investment products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2827428" y="4008066"/>
              <a:ext cx="1528548" cy="1234725"/>
            </a:xfrm>
            <a:prstGeom prst="roundRect">
              <a:avLst/>
            </a:prstGeom>
            <a:solidFill>
              <a:srgbClr val="0066A1"/>
            </a:solidFill>
            <a:ln>
              <a:solidFill>
                <a:srgbClr val="0066A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Financing</a:t>
              </a:r>
            </a:p>
            <a:p>
              <a:pPr algn="ctr">
                <a:defRPr/>
              </a:pPr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Capital raising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Sukuk issuance</a:t>
              </a:r>
            </a:p>
            <a:p>
              <a:pPr algn="ctr">
                <a:defRPr/>
              </a:pPr>
              <a:endParaRPr lang="en-GB" sz="1100" dirty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GB" sz="1100" dirty="0">
                  <a:latin typeface="Arial" pitchFamily="34" charset="0"/>
                  <a:cs typeface="Arial" pitchFamily="34" charset="0"/>
                </a:rPr>
                <a:t>Trade Finance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6499835" y="4008067"/>
              <a:ext cx="1528549" cy="1223706"/>
            </a:xfrm>
            <a:prstGeom prst="roundRect">
              <a:avLst/>
            </a:prstGeom>
            <a:solidFill>
              <a:srgbClr val="0066A1"/>
            </a:solidFill>
            <a:ln>
              <a:solidFill>
                <a:srgbClr val="0066A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100" dirty="0">
                  <a:latin typeface="Arial" pitchFamily="34" charset="0"/>
                  <a:cs typeface="Arial" pitchFamily="34" charset="0"/>
                </a:rPr>
                <a:t>Deposit taking</a:t>
              </a:r>
            </a:p>
            <a:p>
              <a:pPr algn="ctr">
                <a:defRPr/>
              </a:pPr>
              <a:endParaRPr lang="en-GB" sz="1100" dirty="0" smtClean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Forex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GB" sz="1100" dirty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Asset / Liability </a:t>
              </a:r>
              <a:r>
                <a:rPr lang="en-GB" sz="1100" dirty="0">
                  <a:latin typeface="Arial" pitchFamily="34" charset="0"/>
                  <a:cs typeface="Arial" pitchFamily="34" charset="0"/>
                </a:rPr>
                <a:t>management</a:t>
              </a: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2827427" y="3717032"/>
              <a:ext cx="1528549" cy="215985"/>
            </a:xfrm>
            <a:prstGeom prst="roundRect">
              <a:avLst/>
            </a:prstGeom>
            <a:solidFill>
              <a:srgbClr val="B39F6D"/>
            </a:solidFill>
            <a:ln>
              <a:solidFill>
                <a:srgbClr val="B39F6D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100" b="1" dirty="0">
                  <a:solidFill>
                    <a:srgbClr val="0066A1"/>
                  </a:solidFill>
                  <a:latin typeface="Arial" pitchFamily="34" charset="0"/>
                  <a:cs typeface="Arial" pitchFamily="34" charset="0"/>
                </a:rPr>
                <a:t>Corporate Finance</a:t>
              </a:r>
              <a:endParaRPr lang="en-US" sz="1100" b="1" dirty="0">
                <a:solidFill>
                  <a:srgbClr val="0066A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1024558" y="3712670"/>
              <a:ext cx="1528206" cy="215900"/>
            </a:xfrm>
            <a:prstGeom prst="roundRect">
              <a:avLst/>
            </a:prstGeom>
            <a:solidFill>
              <a:srgbClr val="B39F6D"/>
            </a:solidFill>
            <a:ln>
              <a:solidFill>
                <a:srgbClr val="B39F6D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 sz="1100" b="1" dirty="0" smtClean="0">
                  <a:solidFill>
                    <a:srgbClr val="0066A1"/>
                  </a:solidFill>
                  <a:latin typeface="Arial" pitchFamily="34" charset="0"/>
                  <a:cs typeface="Arial" pitchFamily="34" charset="0"/>
                </a:rPr>
                <a:t>Asset Management</a:t>
              </a:r>
              <a:endParaRPr lang="en-US" sz="1100" b="1" dirty="0">
                <a:solidFill>
                  <a:srgbClr val="0066A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4672583" y="3712374"/>
              <a:ext cx="1528549" cy="215985"/>
            </a:xfrm>
            <a:prstGeom prst="roundRect">
              <a:avLst/>
            </a:prstGeom>
            <a:solidFill>
              <a:srgbClr val="B39F6D"/>
            </a:solidFill>
            <a:ln>
              <a:solidFill>
                <a:srgbClr val="B39F6D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100" b="1" dirty="0">
                  <a:solidFill>
                    <a:srgbClr val="0066A1"/>
                  </a:solidFill>
                  <a:latin typeface="Arial" pitchFamily="34" charset="0"/>
                  <a:cs typeface="Arial" pitchFamily="34" charset="0"/>
                </a:rPr>
                <a:t>Real Estate</a:t>
              </a:r>
              <a:endParaRPr lang="en-US" sz="1100" b="1" dirty="0">
                <a:solidFill>
                  <a:srgbClr val="0066A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1009650" y="5672853"/>
              <a:ext cx="7018734" cy="420443"/>
            </a:xfrm>
            <a:prstGeom prst="roundRect">
              <a:avLst/>
            </a:prstGeom>
            <a:solidFill>
              <a:srgbClr val="B39F6D"/>
            </a:solidFill>
            <a:ln>
              <a:solidFill>
                <a:srgbClr val="B39F6D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200" b="1" dirty="0">
                  <a:solidFill>
                    <a:srgbClr val="0066A1"/>
                  </a:solidFill>
                  <a:latin typeface="Arial" pitchFamily="34" charset="0"/>
                  <a:cs typeface="Arial" pitchFamily="34" charset="0"/>
                </a:rPr>
                <a:t>        </a:t>
              </a:r>
              <a:r>
                <a:rPr lang="en-GB" sz="1200" b="1" dirty="0" smtClean="0">
                  <a:solidFill>
                    <a:srgbClr val="0066A1"/>
                  </a:solidFill>
                  <a:latin typeface="Arial" pitchFamily="34" charset="0"/>
                  <a:cs typeface="Arial" pitchFamily="34" charset="0"/>
                </a:rPr>
                <a:t> HNWI’s</a:t>
              </a:r>
              <a:r>
                <a:rPr lang="en-GB" sz="1200" b="1" dirty="0">
                  <a:solidFill>
                    <a:srgbClr val="0066A1"/>
                  </a:solidFill>
                  <a:latin typeface="Arial" pitchFamily="34" charset="0"/>
                  <a:cs typeface="Arial" pitchFamily="34" charset="0"/>
                </a:rPr>
                <a:t>	              </a:t>
              </a:r>
              <a:r>
                <a:rPr lang="en-GB" sz="1200" b="1" dirty="0" smtClean="0">
                  <a:solidFill>
                    <a:srgbClr val="0066A1"/>
                  </a:solidFill>
                  <a:latin typeface="Arial" pitchFamily="34" charset="0"/>
                  <a:cs typeface="Arial" pitchFamily="34" charset="0"/>
                </a:rPr>
                <a:t>            Wholesale                           Corporates                         Treasury</a:t>
              </a:r>
              <a:endParaRPr lang="en-US" sz="1200" b="1" dirty="0">
                <a:solidFill>
                  <a:srgbClr val="0066A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Down Arrow 37"/>
            <p:cNvSpPr/>
            <p:nvPr/>
          </p:nvSpPr>
          <p:spPr bwMode="auto">
            <a:xfrm>
              <a:off x="1729780" y="5307418"/>
              <a:ext cx="132918" cy="287980"/>
            </a:xfrm>
            <a:prstGeom prst="downArrow">
              <a:avLst/>
            </a:prstGeom>
            <a:ln>
              <a:solidFill>
                <a:srgbClr val="0066A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39" name="Down Arrow 38"/>
            <p:cNvSpPr/>
            <p:nvPr/>
          </p:nvSpPr>
          <p:spPr bwMode="auto">
            <a:xfrm>
              <a:off x="3520455" y="5303767"/>
              <a:ext cx="132918" cy="287980"/>
            </a:xfrm>
            <a:prstGeom prst="downArrow">
              <a:avLst/>
            </a:prstGeom>
            <a:ln>
              <a:solidFill>
                <a:srgbClr val="0066A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0" name="Down Arrow 39"/>
            <p:cNvSpPr/>
            <p:nvPr/>
          </p:nvSpPr>
          <p:spPr bwMode="auto">
            <a:xfrm>
              <a:off x="7192215" y="5303767"/>
              <a:ext cx="132918" cy="287980"/>
            </a:xfrm>
            <a:prstGeom prst="downArrow">
              <a:avLst/>
            </a:prstGeom>
            <a:ln>
              <a:solidFill>
                <a:srgbClr val="0066A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4672583" y="4005064"/>
              <a:ext cx="1528549" cy="1220941"/>
            </a:xfrm>
            <a:prstGeom prst="roundRect">
              <a:avLst/>
            </a:prstGeom>
            <a:solidFill>
              <a:srgbClr val="0066A1"/>
            </a:solidFill>
            <a:ln>
              <a:solidFill>
                <a:srgbClr val="0066A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100" dirty="0">
                  <a:latin typeface="Arial" pitchFamily="34" charset="0"/>
                  <a:cs typeface="Arial" pitchFamily="34" charset="0"/>
                </a:rPr>
                <a:t>Investment &amp; advisory </a:t>
              </a: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services</a:t>
              </a:r>
            </a:p>
            <a:p>
              <a:pPr algn="ctr">
                <a:defRPr/>
              </a:pPr>
              <a:endParaRPr lang="en-GB" sz="1100" dirty="0"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Financing</a:t>
              </a:r>
            </a:p>
          </p:txBody>
        </p:sp>
        <p:sp>
          <p:nvSpPr>
            <p:cNvPr id="42" name="Down Arrow 41"/>
            <p:cNvSpPr/>
            <p:nvPr/>
          </p:nvSpPr>
          <p:spPr bwMode="auto">
            <a:xfrm>
              <a:off x="5392015" y="5301002"/>
              <a:ext cx="132918" cy="287980"/>
            </a:xfrm>
            <a:prstGeom prst="downArrow">
              <a:avLst/>
            </a:prstGeom>
            <a:ln>
              <a:solidFill>
                <a:srgbClr val="0066A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6499835" y="3719069"/>
              <a:ext cx="1528549" cy="215985"/>
            </a:xfrm>
            <a:prstGeom prst="roundRect">
              <a:avLst/>
            </a:prstGeom>
            <a:solidFill>
              <a:srgbClr val="B39F6D"/>
            </a:solidFill>
            <a:ln>
              <a:solidFill>
                <a:srgbClr val="B39F6D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b="1" dirty="0" smtClean="0">
                  <a:solidFill>
                    <a:srgbClr val="0066A1"/>
                  </a:solidFill>
                  <a:latin typeface="Arial" pitchFamily="34" charset="0"/>
                  <a:cs typeface="Arial" pitchFamily="34" charset="0"/>
                </a:rPr>
                <a:t>Treasury</a:t>
              </a:r>
              <a:endParaRPr lang="en-US" sz="1100" b="1" dirty="0">
                <a:solidFill>
                  <a:srgbClr val="0066A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070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Opportunities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Broaden market reach domestically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Build profile internationally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Access wider liquidity and capital markets 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Diversified investor base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Sustainable partnerships based on sharing of risks and reward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Commercially viable products that are accessible and provide an additional option to all segments of the customer base</a:t>
            </a: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613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Financing Examples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Leasing acquisition -  e.g. Aircraft, manufacturing plant and equipment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£50m capital raising mandate for UK manufacturing group 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Clothing retailer expansion - £5m working capital facility to support growth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Fast Food restaurant chain - £1m to support expansion plans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£7m expansion financing for healthcare manufacturing company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General Electric – Capital Raising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5 year Sukuk issue in 2009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US$500 million capital raising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Funding for financing aircraft assets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Access to a completely new source of funding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5" descr="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429000"/>
            <a:ext cx="28003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Purchase of Aston Martin Motor Company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Purchase of Aston Martin from Ford in 2007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Total cost of almost £500 million included £225 million of finance structured islamically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Arranged by West LB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Diversified funding base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Picture 4" descr="aston-martin-dbs-5-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573016"/>
            <a:ext cx="3239268" cy="19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Shard Tower London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920880" cy="3052936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Due for completion in 2012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Will be tallest tower in Europe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Partly financed using Islamic financing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Co-existence of financing structures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Picture 5" descr="london-bridge-tower-shard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268760"/>
            <a:ext cx="3128740" cy="47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Global industry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Diversification of market and funding base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Commercially viable alternative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Opportunities on domestic, regional and international levels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Thank you</a:t>
            </a:r>
          </a:p>
          <a:p>
            <a:pPr algn="ctr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Azhar Khan</a:t>
            </a:r>
          </a:p>
          <a:p>
            <a:pPr algn="ctr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Chief Financial Officer</a:t>
            </a:r>
          </a:p>
          <a:p>
            <a:pPr algn="ctr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QIB(UK)</a:t>
            </a:r>
          </a:p>
          <a:p>
            <a:pPr algn="ctr">
              <a:buNone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akhan@qib-uk.com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04F9-8C9A-4B1E-AD89-8F8BF12C3BAC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218</TotalTime>
  <Words>404</Words>
  <Application>Microsoft Office PowerPoint</Application>
  <PresentationFormat>On-screen Show (4:3)</PresentationFormat>
  <Paragraphs>136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     Azhar Khan Chief Financial Officer, QIB (UK)  </vt:lpstr>
      <vt:lpstr>QIB (UK)  -  Part of the QIB Banking Group</vt:lpstr>
      <vt:lpstr>Scope - The QIB (UK) Experience </vt:lpstr>
      <vt:lpstr>The Opportunities</vt:lpstr>
      <vt:lpstr>Financing Examples</vt:lpstr>
      <vt:lpstr>General Electric – Capital Raising </vt:lpstr>
      <vt:lpstr>Purchase of Aston Martin Motor Company</vt:lpstr>
      <vt:lpstr>Shard Tower London</vt:lpstr>
      <vt:lpstr>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akhan</dc:creator>
  <cp:lastModifiedBy>bbf4</cp:lastModifiedBy>
  <cp:revision>24</cp:revision>
  <dcterms:created xsi:type="dcterms:W3CDTF">2011-06-23T21:57:12Z</dcterms:created>
  <dcterms:modified xsi:type="dcterms:W3CDTF">2011-06-30T19:57:31Z</dcterms:modified>
</cp:coreProperties>
</file>